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4"/>
  </p:notesMasterIdLst>
  <p:sldIdLst>
    <p:sldId id="256" r:id="rId5"/>
    <p:sldId id="259" r:id="rId6"/>
    <p:sldId id="262" r:id="rId7"/>
    <p:sldId id="263" r:id="rId8"/>
    <p:sldId id="264" r:id="rId9"/>
    <p:sldId id="265" r:id="rId10"/>
    <p:sldId id="266" r:id="rId11"/>
    <p:sldId id="267" r:id="rId12"/>
    <p:sldId id="25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6405"/>
  </p:normalViewPr>
  <p:slideViewPr>
    <p:cSldViewPr snapToGrid="0">
      <p:cViewPr varScale="1">
        <p:scale>
          <a:sx n="109" d="100"/>
          <a:sy n="109" d="100"/>
        </p:scale>
        <p:origin x="208" y="6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E0A0D5-8F98-4CC1-A28E-021F0B6B475C}" type="datetimeFigureOut">
              <a:rPr lang="en-US" smtClean="0"/>
              <a:t>1/15/20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03C52C-5E29-41AF-BAA3-8217E886DA0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19617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3A750590-9F9A-443B-9295-A3931D8194B1}" type="datetime1">
              <a:rPr lang="en-US" smtClean="0"/>
              <a:t>1/15/20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5805F-452B-497C-9BD6-2CDB6902F369}" type="datetime1">
              <a:rPr lang="en-US" smtClean="0"/>
              <a:t>1/15/20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D3F7C6B-C82D-4D42-9929-D6E7E11D9A64}" type="datetime1">
              <a:rPr lang="en-US" smtClean="0"/>
              <a:t>1/15/20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0CF4779-62E8-4B21-A5D7-0AFB9DBD4358}" type="datetime1">
              <a:rPr lang="en-US" smtClean="0"/>
              <a:t>1/15/20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5F9D3375-5CD0-4576-BF96-ADFF24726FF8}" type="datetime1">
              <a:rPr lang="en-US" smtClean="0"/>
              <a:t>1/15/20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CD1F8-971E-4F8C-8737-750C12E93E08}" type="datetime1">
              <a:rPr lang="en-US" smtClean="0"/>
              <a:t>1/15/20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D1621-FA30-4D98-85E5-1409E6BEECDC}" type="datetime1">
              <a:rPr lang="en-US" smtClean="0"/>
              <a:t>1/15/20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6F347-1B2F-4097-AEB5-4A26FB45D67A}" type="datetime1">
              <a:rPr lang="en-US" smtClean="0"/>
              <a:t>1/15/20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CC1DEE0-34E5-4E0F-BEC1-4B8835F82CD1}" type="datetime1">
              <a:rPr lang="en-US" smtClean="0"/>
              <a:t>1/15/20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5B4BE-627A-4EC1-99E1-6F1AA97AB802}" type="datetime1">
              <a:rPr lang="en-US" smtClean="0"/>
              <a:t>1/15/20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8BFACF8-E63D-4673-A128-83547867BB7A}" type="datetime1">
              <a:rPr lang="en-US" smtClean="0"/>
              <a:t>1/15/20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ED6AC-4FBA-40BD-BE75-20DB64DA4BAD}" type="datetime1">
              <a:rPr lang="en-US" smtClean="0"/>
              <a:t>1/15/20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33C87-D201-458A-93C0-8EDD9AC92D93}" type="datetime1">
              <a:rPr lang="en-US" smtClean="0"/>
              <a:t>1/15/20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E6829-5A25-485A-91B1-5D6D58BB9F23}" type="datetime1">
              <a:rPr lang="en-US" smtClean="0"/>
              <a:t>1/15/20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2F5CD-23D0-4DD1-85B1-71F1825FB3EC}" type="datetime1">
              <a:rPr lang="en-US" smtClean="0"/>
              <a:t>1/15/20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A5035-C284-496A-B076-BA73A8FA5D8B}" type="datetime1">
              <a:rPr lang="en-US" smtClean="0"/>
              <a:t>1/15/20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EB420-1875-490A-8C4B-7AAB939FBE08}" type="datetime1">
              <a:rPr lang="en-US" smtClean="0"/>
              <a:t>1/15/20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359126-4846-4E88-BDD9-5585CC877E47}" type="datetime1">
              <a:rPr lang="en-US" smtClean="0"/>
              <a:t>1/15/20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orldbank.org/" TargetMode="External"/><Relationship Id="rId2" Type="http://schemas.openxmlformats.org/officeDocument/2006/relationships/hyperlink" Target="https://www.census.gov/data/datasets/2017/demo/popproj/2017-popproj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cnn.com/2019/01/10/health/us-fertility-rate-replacement-cdc-study/index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50496C6C-A85F-426B-9ED1-3444166CE4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E5CD8D-E704-46A1-BC3E-9A644A9FFD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2483" y="821265"/>
            <a:ext cx="6098705" cy="5222117"/>
          </a:xfrm>
        </p:spPr>
        <p:txBody>
          <a:bodyPr anchor="ctr">
            <a:normAutofit/>
          </a:bodyPr>
          <a:lstStyle/>
          <a:p>
            <a:pPr algn="r"/>
            <a:r>
              <a:rPr lang="en-US" sz="4400" dirty="0"/>
              <a:t>Immigration and Population Replacement Rates </a:t>
            </a:r>
            <a:endParaRPr lang="en-US" sz="4000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D0EF22F-5D3C-4240-8C32-1B20803E5A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97108" y="1923563"/>
            <a:ext cx="0" cy="301752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E309A740-48C5-4AE5-879B-F567D3D7AC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03028" y="821265"/>
            <a:ext cx="3265713" cy="5222117"/>
          </a:xfrm>
        </p:spPr>
        <p:txBody>
          <a:bodyPr anchor="ctr">
            <a:normAutofit/>
          </a:bodyPr>
          <a:lstStyle/>
          <a:p>
            <a:r>
              <a:rPr lang="en-US" dirty="0"/>
              <a:t>The Handmaid’s Tale Effect 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D912EF34-0253-41FD-9940-D8FBB7DE74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34"/>
          <a:stretch/>
        </p:blipFill>
        <p:spPr>
          <a:xfrm rot="5400000" flipH="1" flipV="1">
            <a:off x="7545075" y="2187578"/>
            <a:ext cx="6857999" cy="248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6649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he Handmaid's Tale.mp4" descr="The Handmaid's Tale.mp4">
            <a:hlinkClick r:id="" action="ppaction://media"/>
            <a:extLst>
              <a:ext uri="{FF2B5EF4-FFF2-40B4-BE49-F238E27FC236}">
                <a16:creationId xmlns:a16="http://schemas.microsoft.com/office/drawing/2014/main" id="{D7F84DFB-01CE-6845-9C2B-141F6FA4CD3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50476" y="395415"/>
            <a:ext cx="6462585" cy="6462585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5045431-751A-3844-B71B-811BA72BD0D5}"/>
              </a:ext>
            </a:extLst>
          </p:cNvPr>
          <p:cNvSpPr txBox="1"/>
          <p:nvPr/>
        </p:nvSpPr>
        <p:spPr>
          <a:xfrm>
            <a:off x="148281" y="1606380"/>
            <a:ext cx="4917989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/>
              <a:t>The Republic of Gilead is a futuristic place where most women of childbearing age have lost their fertility.</a:t>
            </a:r>
          </a:p>
          <a:p>
            <a:pPr algn="r"/>
            <a:endParaRPr lang="en-US" sz="2000" dirty="0"/>
          </a:p>
          <a:p>
            <a:pPr algn="r"/>
            <a:r>
              <a:rPr lang="en-US" sz="2000" dirty="0"/>
              <a:t>So women who are still fertile – and who can’t manage to escape - are forced to bear children for the powerful and elite.</a:t>
            </a:r>
          </a:p>
          <a:p>
            <a:pPr algn="r"/>
            <a:endParaRPr lang="en-US" sz="2000" dirty="0"/>
          </a:p>
          <a:p>
            <a:pPr algn="r"/>
            <a:r>
              <a:rPr lang="en-US" sz="2000" dirty="0"/>
              <a:t>These women are called Handmaids.</a:t>
            </a:r>
          </a:p>
          <a:p>
            <a:pPr algn="r"/>
            <a:endParaRPr lang="en-US" sz="2000" dirty="0"/>
          </a:p>
          <a:p>
            <a:pPr algn="r"/>
            <a:r>
              <a:rPr lang="en-US" sz="2000" dirty="0"/>
              <a:t>Could this happen for real?</a:t>
            </a:r>
          </a:p>
          <a:p>
            <a:pPr algn="r"/>
            <a:endParaRPr lang="en-US" sz="2000" dirty="0"/>
          </a:p>
          <a:p>
            <a:pPr algn="r"/>
            <a:r>
              <a:rPr lang="en-US" sz="2000" dirty="0"/>
              <a:t>What about in the United States?</a:t>
            </a:r>
          </a:p>
        </p:txBody>
      </p:sp>
    </p:spTree>
    <p:extLst>
      <p:ext uri="{BB962C8B-B14F-4D97-AF65-F5344CB8AC3E}">
        <p14:creationId xmlns:p14="http://schemas.microsoft.com/office/powerpoint/2010/main" val="610547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41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13E8F-E36E-F449-8938-73231C10B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166496"/>
            <a:ext cx="8610600" cy="1293028"/>
          </a:xfrm>
        </p:spPr>
        <p:txBody>
          <a:bodyPr/>
          <a:lstStyle/>
          <a:p>
            <a:r>
              <a:rPr lang="en-US" dirty="0"/>
              <a:t>key terms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0721F9-398D-E643-AC54-3AC0EA281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8892" y="1717431"/>
            <a:ext cx="11183816" cy="4759161"/>
          </a:xfrm>
        </p:spPr>
        <p:txBody>
          <a:bodyPr>
            <a:normAutofit/>
          </a:bodyPr>
          <a:lstStyle/>
          <a:p>
            <a:r>
              <a:rPr lang="en-US" sz="3200" dirty="0"/>
              <a:t>Population projection components: </a:t>
            </a:r>
          </a:p>
          <a:p>
            <a:pPr lvl="1"/>
            <a:r>
              <a:rPr lang="en-US" sz="2800" dirty="0"/>
              <a:t>Live birth rate – native and non-native (immigrant) women</a:t>
            </a:r>
          </a:p>
          <a:p>
            <a:pPr lvl="1"/>
            <a:r>
              <a:rPr lang="en-US" sz="2800" dirty="0"/>
              <a:t>Death rate</a:t>
            </a:r>
          </a:p>
          <a:p>
            <a:pPr lvl="1"/>
            <a:r>
              <a:rPr lang="en-US" sz="2800" dirty="0"/>
              <a:t>Net International Migration (NIM)</a:t>
            </a:r>
            <a:br>
              <a:rPr lang="en-US" sz="2800" dirty="0"/>
            </a:br>
            <a:endParaRPr lang="en-US" sz="2600" dirty="0"/>
          </a:p>
          <a:p>
            <a:r>
              <a:rPr lang="en-US" sz="3200" dirty="0"/>
              <a:t>Total Fertility Rate (TFR)</a:t>
            </a:r>
          </a:p>
          <a:p>
            <a:pPr lvl="1"/>
            <a:r>
              <a:rPr lang="en-US" sz="2800" dirty="0"/>
              <a:t>Formula: (# live births / # women ages 15 – 44) * 1000</a:t>
            </a:r>
          </a:p>
          <a:p>
            <a:pPr lvl="1"/>
            <a:r>
              <a:rPr lang="en-US" sz="2800" dirty="0"/>
              <a:t>Replacement Rate: TFR = 2.1 (population stays stable) </a:t>
            </a:r>
          </a:p>
          <a:p>
            <a:pPr lvl="1"/>
            <a:r>
              <a:rPr lang="en-US" sz="2800" dirty="0"/>
              <a:t>If TFR &lt; 2.1, lower death rate and/or higher NIM can offset</a:t>
            </a:r>
          </a:p>
        </p:txBody>
      </p:sp>
    </p:spTree>
    <p:extLst>
      <p:ext uri="{BB962C8B-B14F-4D97-AF65-F5344CB8AC3E}">
        <p14:creationId xmlns:p14="http://schemas.microsoft.com/office/powerpoint/2010/main" val="33926573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13E8F-E36E-F449-8938-73231C10B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6954" y="295450"/>
            <a:ext cx="8610600" cy="1293028"/>
          </a:xfrm>
        </p:spPr>
        <p:txBody>
          <a:bodyPr>
            <a:normAutofit/>
          </a:bodyPr>
          <a:lstStyle/>
          <a:p>
            <a:r>
              <a:rPr lang="en-US" sz="3200" dirty="0"/>
              <a:t>Current United States fertility facts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0721F9-398D-E643-AC54-3AC0EA281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8892" y="1717431"/>
            <a:ext cx="11183816" cy="4759161"/>
          </a:xfrm>
        </p:spPr>
        <p:txBody>
          <a:bodyPr>
            <a:normAutofit/>
          </a:bodyPr>
          <a:lstStyle/>
          <a:p>
            <a:r>
              <a:rPr lang="en-US" sz="3200" dirty="0"/>
              <a:t>W</a:t>
            </a:r>
          </a:p>
          <a:p>
            <a:pPr lvl="1"/>
            <a:r>
              <a:rPr lang="en-US" sz="2800" dirty="0"/>
              <a:t>x</a:t>
            </a:r>
          </a:p>
          <a:p>
            <a:pPr lvl="1"/>
            <a:r>
              <a:rPr lang="en-US" sz="2800" dirty="0"/>
              <a:t>y</a:t>
            </a:r>
          </a:p>
          <a:p>
            <a:pPr lvl="1"/>
            <a:r>
              <a:rPr lang="en-US" sz="2800" dirty="0"/>
              <a:t>z</a:t>
            </a:r>
            <a:br>
              <a:rPr lang="en-US" sz="2800" dirty="0"/>
            </a:br>
            <a:br>
              <a:rPr lang="en-US" sz="2800" dirty="0"/>
            </a:b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7540687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13E8F-E36E-F449-8938-73231C10B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6954" y="295450"/>
            <a:ext cx="8610600" cy="1293028"/>
          </a:xfrm>
        </p:spPr>
        <p:txBody>
          <a:bodyPr>
            <a:normAutofit/>
          </a:bodyPr>
          <a:lstStyle/>
          <a:p>
            <a:r>
              <a:rPr lang="en-US" sz="3200" dirty="0"/>
              <a:t>Current global fertility facts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0721F9-398D-E643-AC54-3AC0EA281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8892" y="1717431"/>
            <a:ext cx="11183816" cy="4759161"/>
          </a:xfrm>
        </p:spPr>
        <p:txBody>
          <a:bodyPr>
            <a:normAutofit/>
          </a:bodyPr>
          <a:lstStyle/>
          <a:p>
            <a:r>
              <a:rPr lang="en-US" sz="3200" dirty="0"/>
              <a:t>W</a:t>
            </a:r>
          </a:p>
          <a:p>
            <a:pPr lvl="1"/>
            <a:r>
              <a:rPr lang="en-US" sz="2800" dirty="0"/>
              <a:t>x</a:t>
            </a:r>
          </a:p>
          <a:p>
            <a:pPr lvl="1"/>
            <a:r>
              <a:rPr lang="en-US" sz="2800" dirty="0"/>
              <a:t>y</a:t>
            </a:r>
          </a:p>
          <a:p>
            <a:pPr lvl="1"/>
            <a:r>
              <a:rPr lang="en-US" sz="2800" dirty="0"/>
              <a:t>z</a:t>
            </a:r>
            <a:br>
              <a:rPr lang="en-US" sz="2800" dirty="0"/>
            </a:br>
            <a:br>
              <a:rPr lang="en-US" sz="2800" dirty="0"/>
            </a:b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839148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13E8F-E36E-F449-8938-73231C10B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6954" y="295450"/>
            <a:ext cx="8610600" cy="1293028"/>
          </a:xfrm>
        </p:spPr>
        <p:txBody>
          <a:bodyPr>
            <a:normAutofit/>
          </a:bodyPr>
          <a:lstStyle/>
          <a:p>
            <a:r>
              <a:rPr lang="en-US" sz="2800" dirty="0"/>
              <a:t>TFR and gross domestic product (GDP)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0721F9-398D-E643-AC54-3AC0EA281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8892" y="1717431"/>
            <a:ext cx="11183816" cy="4759161"/>
          </a:xfrm>
        </p:spPr>
        <p:txBody>
          <a:bodyPr>
            <a:normAutofit/>
          </a:bodyPr>
          <a:lstStyle/>
          <a:p>
            <a:r>
              <a:rPr lang="en-US" sz="3200" dirty="0"/>
              <a:t>W</a:t>
            </a:r>
          </a:p>
          <a:p>
            <a:pPr lvl="1"/>
            <a:r>
              <a:rPr lang="en-US" sz="2800" dirty="0"/>
              <a:t>x</a:t>
            </a:r>
          </a:p>
          <a:p>
            <a:pPr lvl="1"/>
            <a:r>
              <a:rPr lang="en-US" sz="2800" dirty="0"/>
              <a:t>y</a:t>
            </a:r>
          </a:p>
          <a:p>
            <a:pPr lvl="1"/>
            <a:r>
              <a:rPr lang="en-US" sz="2800" dirty="0"/>
              <a:t>z</a:t>
            </a:r>
            <a:br>
              <a:rPr lang="en-US" sz="2800" dirty="0"/>
            </a:br>
            <a:br>
              <a:rPr lang="en-US" sz="2800" dirty="0"/>
            </a:b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659079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13E8F-E36E-F449-8938-73231C10B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6954" y="295450"/>
            <a:ext cx="8610600" cy="1293028"/>
          </a:xfrm>
        </p:spPr>
        <p:txBody>
          <a:bodyPr>
            <a:normAutofit/>
          </a:bodyPr>
          <a:lstStyle/>
          <a:p>
            <a:r>
              <a:rPr lang="en-US" sz="2800" dirty="0"/>
              <a:t>united states NIM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0721F9-398D-E643-AC54-3AC0EA281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8892" y="1717431"/>
            <a:ext cx="11183816" cy="4759161"/>
          </a:xfrm>
        </p:spPr>
        <p:txBody>
          <a:bodyPr>
            <a:normAutofit/>
          </a:bodyPr>
          <a:lstStyle/>
          <a:p>
            <a:r>
              <a:rPr lang="en-US" sz="3200" dirty="0"/>
              <a:t>W</a:t>
            </a:r>
          </a:p>
          <a:p>
            <a:pPr lvl="1"/>
            <a:r>
              <a:rPr lang="en-US" sz="2800" dirty="0"/>
              <a:t>x</a:t>
            </a:r>
          </a:p>
          <a:p>
            <a:pPr lvl="1"/>
            <a:r>
              <a:rPr lang="en-US" sz="2800" dirty="0"/>
              <a:t>y</a:t>
            </a:r>
          </a:p>
          <a:p>
            <a:pPr lvl="1"/>
            <a:r>
              <a:rPr lang="en-US" sz="2800" dirty="0"/>
              <a:t>z</a:t>
            </a:r>
            <a:br>
              <a:rPr lang="en-US" sz="2800" dirty="0"/>
            </a:br>
            <a:br>
              <a:rPr lang="en-US" sz="2800" dirty="0"/>
            </a:b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2663423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13E8F-E36E-F449-8938-73231C10B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6954" y="295450"/>
            <a:ext cx="8610600" cy="1293028"/>
          </a:xfrm>
        </p:spPr>
        <p:txBody>
          <a:bodyPr>
            <a:normAutofit/>
          </a:bodyPr>
          <a:lstStyle/>
          <a:p>
            <a:r>
              <a:rPr lang="en-US" sz="2800" dirty="0"/>
              <a:t>united states population trends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0721F9-398D-E643-AC54-3AC0EA281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8892" y="1717431"/>
            <a:ext cx="11183816" cy="4759161"/>
          </a:xfrm>
        </p:spPr>
        <p:txBody>
          <a:bodyPr>
            <a:normAutofit/>
          </a:bodyPr>
          <a:lstStyle/>
          <a:p>
            <a:r>
              <a:rPr lang="en-US" sz="3200" dirty="0"/>
              <a:t>W</a:t>
            </a:r>
          </a:p>
          <a:p>
            <a:pPr lvl="1"/>
            <a:r>
              <a:rPr lang="en-US" sz="2800" dirty="0"/>
              <a:t>x</a:t>
            </a:r>
          </a:p>
          <a:p>
            <a:pPr lvl="1"/>
            <a:r>
              <a:rPr lang="en-US" sz="2800" dirty="0"/>
              <a:t>y</a:t>
            </a:r>
          </a:p>
          <a:p>
            <a:pPr lvl="1"/>
            <a:r>
              <a:rPr lang="en-US" sz="2800" dirty="0"/>
              <a:t>z</a:t>
            </a:r>
            <a:br>
              <a:rPr lang="en-US" sz="2800" dirty="0"/>
            </a:br>
            <a:br>
              <a:rPr lang="en-US" sz="2800" dirty="0"/>
            </a:b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0435107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3171D-D6B3-D24D-BB12-1E1F072D1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38F9A0-3605-8D4D-B9DF-36A05A4BA7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1355" y="2194560"/>
            <a:ext cx="12051322" cy="4024125"/>
          </a:xfrm>
        </p:spPr>
        <p:txBody>
          <a:bodyPr/>
          <a:lstStyle/>
          <a:p>
            <a:r>
              <a:rPr lang="en-US" dirty="0"/>
              <a:t>US Census 2017 National Population Projections Datasets</a:t>
            </a:r>
            <a:br>
              <a:rPr lang="en-US" dirty="0">
                <a:hlinkClick r:id="rId2"/>
              </a:rPr>
            </a:br>
            <a:r>
              <a:rPr lang="en-US" sz="2000" dirty="0">
                <a:hlinkClick r:id="rId2"/>
              </a:rPr>
              <a:t>https://www.census.gov/data/datasets/2017/demo/popproj/2017-popproj.html</a:t>
            </a:r>
            <a:endParaRPr lang="en-US" sz="2000" dirty="0"/>
          </a:p>
          <a:p>
            <a:r>
              <a:rPr lang="en-US" dirty="0"/>
              <a:t>World Bank (TFR, GDP)</a:t>
            </a:r>
            <a:br>
              <a:rPr lang="en-US" dirty="0">
                <a:hlinkClick r:id="rId2"/>
              </a:rPr>
            </a:br>
            <a:r>
              <a:rPr lang="en-US" sz="2000" dirty="0">
                <a:hlinkClick r:id="rId3"/>
              </a:rPr>
              <a:t>https://www.worldbank.org/</a:t>
            </a:r>
            <a:endParaRPr lang="en-US" sz="2000" dirty="0"/>
          </a:p>
          <a:p>
            <a:r>
              <a:rPr lang="en-US" dirty="0"/>
              <a:t>US fertility rate is below level needed to replace population </a:t>
            </a:r>
            <a:br>
              <a:rPr lang="en-US" dirty="0"/>
            </a:br>
            <a:r>
              <a:rPr lang="en-US" sz="2000" dirty="0">
                <a:hlinkClick r:id="rId4"/>
              </a:rPr>
              <a:t>https://www.cnn.com/2019/01/10/health/us-fertility-rate-replacement-cdc-study/index.html</a:t>
            </a:r>
            <a:endParaRPr lang="en-US" sz="2000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2813987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0BEB954-4024-4CCF-A9D6-4C00FDC028D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710EE66-8707-456F-8F2E-091D581CB030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AB96CC85-5758-41C0-8EFD-737AFB69121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0</TotalTime>
  <Words>274</Words>
  <Application>Microsoft Macintosh PowerPoint</Application>
  <PresentationFormat>Widescreen</PresentationFormat>
  <Paragraphs>50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Century Gothic</vt:lpstr>
      <vt:lpstr>Vapor Trail</vt:lpstr>
      <vt:lpstr>Immigration and Population Replacement Rates </vt:lpstr>
      <vt:lpstr>PowerPoint Presentation</vt:lpstr>
      <vt:lpstr>key terms</vt:lpstr>
      <vt:lpstr>Current United States fertility facts</vt:lpstr>
      <vt:lpstr>Current global fertility facts</vt:lpstr>
      <vt:lpstr>TFR and gross domestic product (GDP) </vt:lpstr>
      <vt:lpstr>united states NIM</vt:lpstr>
      <vt:lpstr>united states population trends</vt:lpstr>
      <vt:lpstr>KEY 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Phil Lowden (plowden)</dc:creator>
  <cp:lastModifiedBy/>
  <cp:revision>1</cp:revision>
  <dcterms:created xsi:type="dcterms:W3CDTF">2020-01-12T17:40:46Z</dcterms:created>
  <dcterms:modified xsi:type="dcterms:W3CDTF">2020-01-16T00:45:45Z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